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36" y="6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3366FF"/>
                </a:solidFill>
              </a:rPr>
              <a:t>physical address 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Logical 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Physical 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Logical address space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Physical address space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00FF"/>
                </a:solidFill>
              </a:rPr>
              <a:t>relocation register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00FF"/>
                </a:solidFill>
              </a:rPr>
              <a:t>relocation 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</a:t>
            </a:r>
            <a:r>
              <a:rPr kumimoji="1" lang="en-US" altLang="en-US" dirty="0" err="1">
                <a:latin typeface="Helvetica" panose="020B0604020202020204" pitchFamily="34" charset="0"/>
              </a:rPr>
              <a:t>excute</a:t>
            </a:r>
            <a:endParaRPr kumimoji="1" lang="en-US" altLang="en-US" dirty="0"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Static linking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3366FF"/>
                </a:solidFill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00FF"/>
                </a:solidFill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00FF"/>
                </a:solidFill>
              </a:rPr>
              <a:t>transient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sz="1600" b="1" dirty="0">
                <a:solidFill>
                  <a:srgbClr val="0000FF"/>
                </a:solidFill>
              </a:rPr>
              <a:t>Variable-partition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sz="1600" b="1" dirty="0">
                <a:solidFill>
                  <a:srgbClr val="0000FF"/>
                </a:solidFill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External 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3366FF"/>
                </a:solidFill>
              </a:rPr>
              <a:t>Internal 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684732" cy="4767262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3366FF"/>
                </a:solidFill>
              </a:rPr>
              <a:t>frames</a:t>
            </a:r>
            <a:endParaRPr lang="en-US" altLang="en-US" dirty="0">
              <a:solidFill>
                <a:srgbClr val="3366FF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3366FF"/>
                </a:solidFill>
              </a:rPr>
              <a:t>pages</a:t>
            </a:r>
            <a:endParaRPr lang="en-US" altLang="en-US" sz="800" b="1" dirty="0">
              <a:solidFill>
                <a:srgbClr val="3366FF"/>
              </a:solidFill>
            </a:endParaRP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3366FF"/>
                </a:solidFill>
              </a:rPr>
              <a:t>page 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number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3366FF"/>
                </a:solidFill>
              </a:rPr>
              <a:t>page table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offset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Page-table base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Page-table length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 memory access problem can be solved by the use of a special fast-lookup hardware cache called  </a:t>
            </a:r>
            <a:r>
              <a:rPr lang="en-US" altLang="en-US" b="1" dirty="0">
                <a:solidFill>
                  <a:srgbClr val="3366FF"/>
                </a:solidFill>
              </a:rPr>
              <a:t>translation look-aside buffers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3366FF"/>
                </a:solidFill>
              </a:rPr>
              <a:t>associative 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791061" cy="4686300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address-space identifiers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wired down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3366FF"/>
                </a:solidFill>
              </a:rPr>
              <a:t>page-table length register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3366FF"/>
                </a:solidFill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</a:t>
            </a:r>
            <a:r>
              <a:rPr lang="en-US" altLang="en-US" dirty="0" err="1"/>
              <a:t>interprocess</a:t>
            </a:r>
            <a:r>
              <a:rPr lang="en-US" altLang="en-US" dirty="0"/>
              <a:t> communication if sharing of read-write pages is allowed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Private code and 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3366FF"/>
                </a:solidFill>
              </a:rPr>
              <a:t>stall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2320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2329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/>
              <a:t>Common in address spaces &gt; 32 bits</a:t>
            </a:r>
          </a:p>
          <a:p>
            <a:r>
              <a:rPr lang="en-US" altLang="en-US"/>
              <a:t>The virtual page number is hashed into a page table</a:t>
            </a:r>
          </a:p>
          <a:p>
            <a:pPr lvl="1"/>
            <a:r>
              <a:rPr lang="en-US" altLang="en-US"/>
              <a:t>This page table contains a chain of elements hashing to the same location</a:t>
            </a:r>
          </a:p>
          <a:p>
            <a:r>
              <a:rPr lang="en-US" altLang="en-US"/>
              <a:t>Each element contains (1) the virtual page number (2) the value of the mapped page frame (3) a pointer to the next element</a:t>
            </a:r>
          </a:p>
          <a:p>
            <a:r>
              <a:rPr lang="en-US" altLang="en-US"/>
              <a:t>Virtual page numbers are compared in this chain searching for a match</a:t>
            </a:r>
          </a:p>
          <a:p>
            <a:pPr lvl="1"/>
            <a:r>
              <a:rPr lang="en-US" altLang="en-US"/>
              <a:t>If a match is found, the corresponding physical frame is extracted</a:t>
            </a:r>
          </a:p>
          <a:p>
            <a:r>
              <a:rPr lang="en-US" altLang="en-US"/>
              <a:t>Variation for 64-bit addresses is </a:t>
            </a:r>
            <a:r>
              <a:rPr lang="en-US" altLang="en-US" b="1">
                <a:solidFill>
                  <a:srgbClr val="3366FF"/>
                </a:solidFill>
              </a:rPr>
              <a:t>clustered page tables</a:t>
            </a:r>
          </a:p>
          <a:p>
            <a:pPr lvl="1"/>
            <a:r>
              <a:rPr lang="en-US" altLang="en-US"/>
              <a:t>Similar to hashed but each entry refers to several pages (such as 16) rather than 1</a:t>
            </a:r>
          </a:p>
          <a:p>
            <a:pPr lvl="1"/>
            <a:r>
              <a:rPr lang="en-US" altLang="en-US"/>
              <a:t>Especially useful for </a:t>
            </a:r>
            <a:r>
              <a:rPr lang="en-US" altLang="en-US" b="1">
                <a:solidFill>
                  <a:srgbClr val="3366FF"/>
                </a:solidFill>
              </a:rPr>
              <a:t>sparse</a:t>
            </a:r>
            <a:r>
              <a:rPr lang="en-US" altLang="en-US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3366FF"/>
                </a:solidFill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limit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3366FF"/>
                </a:solidFill>
              </a:rPr>
              <a:t>swapped</a:t>
            </a:r>
            <a:r>
              <a:rPr lang="en-US" altLang="en-US" dirty="0"/>
              <a:t> temporarily out of memory to a backing store, and then brought back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Backing 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Roll out, roll 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3366FF"/>
                </a:solidFill>
              </a:rPr>
              <a:t>ready 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3366FF"/>
                </a:solidFill>
              </a:rPr>
              <a:t>double 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3366FF"/>
                </a:solidFill>
              </a:rPr>
              <a:t>application 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3366FF"/>
                </a:solidFill>
              </a:rPr>
              <a:t>local descriptor table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3366FF"/>
                </a:solidFill>
              </a:rPr>
              <a:t>global descriptor table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page address extension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page directory pointer 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kumimoji="0" lang="en-US" altLang="en-US" b="1" dirty="0">
                <a:solidFill>
                  <a:srgbClr val="0000FF"/>
                </a:solidFill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kumimoji="0" lang="en-US" altLang="en-US" b="1" dirty="0">
                <a:solidFill>
                  <a:srgbClr val="0000FF"/>
                </a:solidFill>
              </a:rPr>
              <a:t>bind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3366FF"/>
                </a:solidFill>
              </a:rPr>
              <a:t>absolute code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3366FF"/>
                </a:solidFill>
              </a:rPr>
              <a:t>relocatable code</a:t>
            </a:r>
            <a:r>
              <a:rPr lang="en-US" altLang="en-US" dirty="0"/>
              <a:t> 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12794</TotalTime>
  <Words>3755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Symbol</vt:lpstr>
      <vt:lpstr>Wingdings</vt:lpstr>
      <vt:lpstr>Courier New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339</cp:revision>
  <cp:lastPrinted>2013-09-30T19:34:56Z</cp:lastPrinted>
  <dcterms:created xsi:type="dcterms:W3CDTF">2011-01-13T23:43:38Z</dcterms:created>
  <dcterms:modified xsi:type="dcterms:W3CDTF">2020-01-08T19:36:24Z</dcterms:modified>
</cp:coreProperties>
</file>